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sldIdLst>
    <p:sldId id="256" r:id="rId5"/>
    <p:sldId id="703" r:id="rId6"/>
    <p:sldId id="695" r:id="rId7"/>
    <p:sldId id="696" r:id="rId8"/>
    <p:sldId id="697" r:id="rId9"/>
    <p:sldId id="701" r:id="rId10"/>
    <p:sldId id="702" r:id="rId11"/>
    <p:sldId id="698" r:id="rId12"/>
    <p:sldId id="699" r:id="rId13"/>
    <p:sldId id="700" r:id="rId14"/>
    <p:sldId id="270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2A2E"/>
    <a:srgbClr val="F2F2F2"/>
    <a:srgbClr val="EDE5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F22E27-1EF7-D94B-B39C-F3C5A9A17F98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7EA51-669E-474C-96D9-31C9C0B7AF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347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2A248F-B714-FED5-C2A5-074157F30B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E722B5A-D9A2-331B-9CAD-6E28A543F4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2E3FC1-640D-F75A-921F-4DFE03495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B4C0-17A2-7B44-A48D-381211749F50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E6A59D-1803-CCA6-C221-B2E9B8939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EEA3BD-2A6B-BCD2-EB88-ECE1C9ED4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42CE-3FF6-C548-A2CE-FB2ED69FC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9961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337F5A-A723-F176-C0D7-637E257DC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CB6810D-A20C-291A-AC10-536B26A970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1630B8-811C-8075-0954-BE604FABD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B4C0-17A2-7B44-A48D-381211749F50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8E4D9F-9B1A-5CBB-10D3-FD834899F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C3AC27-AE36-9792-A1EA-13EEFF60B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42CE-3FF6-C548-A2CE-FB2ED69FC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4326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65CE143-A98A-FC17-DC8F-17EED388F7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8A487FD-3C9F-FC60-291D-04F6909337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04D728-D0B7-9FB3-AED3-120E9114C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B4C0-17A2-7B44-A48D-381211749F50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362908-8884-5E2D-DD31-064A4C287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ABD738-F8BE-9E63-B37E-C072FD24B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42CE-3FF6-C548-A2CE-FB2ED69FC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1307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306C31-C23D-7A3F-4ABF-E5F831074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5E5B91-6861-53A1-8B7A-313BCDBB24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FF5CD0-4261-10A4-F041-4898C9C06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B4C0-17A2-7B44-A48D-381211749F50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52ECC0-AEFF-DB4F-12E5-E0F51B5F5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41A9F16-6D65-7FC4-4487-962D084C1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42CE-3FF6-C548-A2CE-FB2ED69FC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123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0B0407-64DD-CA4B-AD90-0AAEEF921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25A1B1-81B7-AD83-E9BD-BD46F8D38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646426-5A18-B776-F3EA-EFAD380E8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B4C0-17A2-7B44-A48D-381211749F50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4C9861-190D-A5B3-95D8-775E6EC38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52A942-EA26-6A21-8A56-D8706DE1D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42CE-3FF6-C548-A2CE-FB2ED69FC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7561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CD9154-F1E0-AE3E-ACE5-293C09E9B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6050CC-BAC7-710A-2B21-BF9DFBF742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C7D8A7B-772D-CED7-E08B-666B3671BF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13337A9-2E37-68E0-DDAC-F3912F3F4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B4C0-17A2-7B44-A48D-381211749F50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F7583A0-6230-5A6D-E4CD-7FDCA91F4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CC98033-5033-BA68-538D-FCED6A6B5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42CE-3FF6-C548-A2CE-FB2ED69FC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9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890AF4-A337-FE2A-4838-7C133A216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48E647-C692-CC83-2B56-45B3890747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A702E8-8600-558B-E163-8AC9ED603C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4A050B1-3F3E-9A27-4F49-7C99DDEB3A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E625BC7-95EE-FF2A-203B-4DB0BC7677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5F29194-8177-231F-4890-A8237CD28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B4C0-17A2-7B44-A48D-381211749F50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F9C39E9-2062-9AAD-33CE-6F3054537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811D7A5-DAD1-A850-523E-50B462D36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42CE-3FF6-C548-A2CE-FB2ED69FC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830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BC1D72-96D5-2ED5-5209-819FF97E6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28E6603-D94C-5087-5512-8C7135019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B4C0-17A2-7B44-A48D-381211749F50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EB9E574-647D-954A-3424-208A2A1CA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91085BF-5F9B-778C-F32E-8D1B7994A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42CE-3FF6-C548-A2CE-FB2ED69FC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51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392B7D8-051D-FDAC-38EF-98F3B7181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B4C0-17A2-7B44-A48D-381211749F50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DE61EA2-D277-E014-2473-3BA31B6FC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7CC0DD-7905-EB44-093A-C67A1A879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42CE-3FF6-C548-A2CE-FB2ED69FC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1169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632891-95A0-1964-95E5-6BAD4E13E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84569F-B145-D7A9-FD08-380A94A91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F5A344F-33CF-498F-5768-966434E472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294A192-1145-5F24-277D-3FF684B6D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B4C0-17A2-7B44-A48D-381211749F50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B6A9761-0449-C365-F3EE-7AB132D5C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DDFEC9F-EF33-8AEB-4217-CED76360A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42CE-3FF6-C548-A2CE-FB2ED69FC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1910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DB10A1-CED3-E619-40EF-E02EB21CF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048D915-9342-1444-2C35-95E39D2EC2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B9F9952-00C8-EE2F-B342-611DF44B0F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4381D39-1E12-E521-30DF-E207FCDD6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B4C0-17A2-7B44-A48D-381211749F50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A1DC272-66D8-3D08-CD93-D2E44DD46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13A4DA6-84D2-C1B2-3DC9-6E486540C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42CE-3FF6-C548-A2CE-FB2ED69FC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41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E092E71-8148-044D-FEB7-9ED6B98F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B22243-163D-4381-6D46-5115B6AB5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9B2175-79E7-0EB8-7AF9-A3E29097D9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B4C0-17A2-7B44-A48D-381211749F50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11F5B5-A484-C670-8A39-97D2F7FABF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CC1CA29-9764-8717-0711-CD1B0469AB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042CE-3FF6-C548-A2CE-FB2ED69FC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3905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lair2lune.sharepoint.com/:f:/s/Clients/EmdaFDhJZe9NgRhClEAbje8BzA-pqVKfzGprFSbAKyebrA?e=u2HBOP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>
            <a:extLst>
              <a:ext uri="{FF2B5EF4-FFF2-40B4-BE49-F238E27FC236}">
                <a16:creationId xmlns:a16="http://schemas.microsoft.com/office/drawing/2014/main" id="{48122AC3-9E0C-3396-AE5B-6594DEC219D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27CD25E-6381-844F-0DA3-C147899E18EB}"/>
              </a:ext>
            </a:extLst>
          </p:cNvPr>
          <p:cNvSpPr txBox="1"/>
          <p:nvPr/>
        </p:nvSpPr>
        <p:spPr>
          <a:xfrm>
            <a:off x="0" y="564246"/>
            <a:ext cx="1194683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0" b="1" dirty="0">
                <a:latin typeface="Montserrat" pitchFamily="2" charset="77"/>
              </a:rPr>
              <a:t>PRÉSENTATION</a:t>
            </a:r>
          </a:p>
          <a:p>
            <a:pPr algn="r"/>
            <a:r>
              <a:rPr lang="fr-FR" sz="6000" b="1" dirty="0">
                <a:latin typeface="Montserrat" pitchFamily="2" charset="77"/>
              </a:rPr>
              <a:t>DE LA NOUVELLE</a:t>
            </a:r>
          </a:p>
          <a:p>
            <a:pPr algn="r"/>
            <a:r>
              <a:rPr lang="fr-FR" sz="6000" b="1" dirty="0">
                <a:solidFill>
                  <a:srgbClr val="C72A2E"/>
                </a:solidFill>
                <a:latin typeface="Montserrat" pitchFamily="2" charset="77"/>
              </a:rPr>
              <a:t>CHARTE GRAPHIQUE</a:t>
            </a:r>
          </a:p>
          <a:p>
            <a:pPr algn="r"/>
            <a:endParaRPr lang="fr-FR" sz="4000" b="1" dirty="0">
              <a:latin typeface="Montserrat" pitchFamily="2" charset="77"/>
            </a:endParaRPr>
          </a:p>
          <a:p>
            <a:pPr algn="r"/>
            <a:r>
              <a:rPr lang="fr-FR" sz="4000" b="1" dirty="0">
                <a:latin typeface="Montserrat" pitchFamily="2" charset="77"/>
              </a:rPr>
              <a:t>avril 2024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2FA6223-06CF-D278-757D-E245A71540FE}"/>
              </a:ext>
            </a:extLst>
          </p:cNvPr>
          <p:cNvSpPr txBox="1"/>
          <p:nvPr/>
        </p:nvSpPr>
        <p:spPr>
          <a:xfrm>
            <a:off x="0" y="5517931"/>
            <a:ext cx="12192000" cy="1340069"/>
          </a:xfrm>
          <a:prstGeom prst="rect">
            <a:avLst/>
          </a:prstGeom>
          <a:solidFill>
            <a:srgbClr val="C72A2E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0B0DB40-9916-27B3-A634-DBE781BC31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07337" y="5782962"/>
            <a:ext cx="964774" cy="82970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D8DF2AC-FA5F-EE57-A0B2-246A81B43D50}"/>
              </a:ext>
            </a:extLst>
          </p:cNvPr>
          <p:cNvSpPr txBox="1"/>
          <p:nvPr/>
        </p:nvSpPr>
        <p:spPr>
          <a:xfrm>
            <a:off x="5325762" y="6047533"/>
            <a:ext cx="6866238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Montserrat"/>
                <a:cs typeface="Arial"/>
              </a:rPr>
              <a:t>Tous les fichiers présentés sont à télécharger sur :</a:t>
            </a:r>
          </a:p>
          <a:p>
            <a:r>
              <a:rPr lang="fr-FR" sz="1200" b="1" u="sng" dirty="0">
                <a:solidFill>
                  <a:schemeClr val="bg1"/>
                </a:solidFill>
                <a:latin typeface="Montserrat"/>
                <a:cs typeface="Arial"/>
              </a:rPr>
              <a:t> </a:t>
            </a:r>
            <a:r>
              <a:rPr lang="fr-FR" sz="900" u="sng" dirty="0">
                <a:solidFill>
                  <a:schemeClr val="bg1"/>
                </a:solidFill>
                <a:latin typeface="Montserrat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https://clair2lune.sharepoint.com/:f:/s/Clients/EmdaFDhJZe9NgRhClEAbje8BzA-pqVKfzGprFSbAKyebrA?e=u2HBOP</a:t>
            </a:r>
            <a:r>
              <a:rPr lang="fr-FR" sz="900" u="sng" dirty="0">
                <a:solidFill>
                  <a:schemeClr val="bg1"/>
                </a:solidFill>
                <a:latin typeface="Montserrat"/>
                <a:cs typeface="Arial"/>
              </a:rPr>
              <a:t> </a:t>
            </a:r>
            <a:endParaRPr lang="fr-FR" sz="900" u="sng" dirty="0">
              <a:solidFill>
                <a:schemeClr val="bg1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48185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3101257-BFF0-D148-9BAF-58979398802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138616" y="937928"/>
            <a:ext cx="8622713" cy="5920072"/>
          </a:xfrm>
          <a:prstGeom prst="rect">
            <a:avLst/>
          </a:prstGeom>
        </p:spPr>
      </p:pic>
      <p:sp>
        <p:nvSpPr>
          <p:cNvPr id="5" name="AutoShape 2">
            <a:extLst>
              <a:ext uri="{FF2B5EF4-FFF2-40B4-BE49-F238E27FC236}">
                <a16:creationId xmlns:a16="http://schemas.microsoft.com/office/drawing/2014/main" id="{48122AC3-9E0C-3396-AE5B-6594DEC219D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2BF2ABB-64B1-5BF3-4CA0-9CAFC5E1BD6D}"/>
              </a:ext>
            </a:extLst>
          </p:cNvPr>
          <p:cNvSpPr txBox="1"/>
          <p:nvPr/>
        </p:nvSpPr>
        <p:spPr>
          <a:xfrm>
            <a:off x="0" y="564246"/>
            <a:ext cx="11946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4000" b="1" dirty="0">
                <a:latin typeface="Montserrat" pitchFamily="2" charset="77"/>
              </a:rPr>
              <a:t>(mise en situation)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EF353D9-AF5F-B9E1-CD3D-34032E6942C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09937" y="5782962"/>
            <a:ext cx="959573" cy="82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874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>
            <a:extLst>
              <a:ext uri="{FF2B5EF4-FFF2-40B4-BE49-F238E27FC236}">
                <a16:creationId xmlns:a16="http://schemas.microsoft.com/office/drawing/2014/main" id="{48122AC3-9E0C-3396-AE5B-6594DEC219D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AEF4237-9CFE-58FF-D5C7-9FBAF6885B7B}"/>
              </a:ext>
            </a:extLst>
          </p:cNvPr>
          <p:cNvSpPr txBox="1"/>
          <p:nvPr/>
        </p:nvSpPr>
        <p:spPr>
          <a:xfrm>
            <a:off x="6248400" y="5551610"/>
            <a:ext cx="5770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Montserrat" pitchFamily="2" charset="77"/>
              </a:rPr>
              <a:t>Contacts </a:t>
            </a:r>
          </a:p>
          <a:p>
            <a:r>
              <a:rPr lang="fr-FR" dirty="0">
                <a:latin typeface="Montserrat" pitchFamily="2" charset="77"/>
              </a:rPr>
              <a:t>Agence Clair de Lune // Amélie </a:t>
            </a:r>
            <a:r>
              <a:rPr lang="fr-FR" dirty="0" err="1">
                <a:latin typeface="Montserrat" pitchFamily="2" charset="77"/>
              </a:rPr>
              <a:t>Bluma</a:t>
            </a:r>
            <a:endParaRPr lang="fr-FR" dirty="0">
              <a:latin typeface="Montserrat" pitchFamily="2" charset="77"/>
            </a:endParaRPr>
          </a:p>
          <a:p>
            <a:r>
              <a:rPr lang="fr-FR" dirty="0">
                <a:latin typeface="Montserrat" pitchFamily="2" charset="77"/>
              </a:rPr>
              <a:t>06 74 94 54 75 - </a:t>
            </a:r>
            <a:r>
              <a:rPr lang="fr-FR" dirty="0" err="1">
                <a:latin typeface="Montserrat" pitchFamily="2" charset="77"/>
              </a:rPr>
              <a:t>amelie.bluma@clairdelune.fr</a:t>
            </a:r>
            <a:endParaRPr lang="fr-FR" dirty="0">
              <a:latin typeface="Montserrat" pitchFamily="2" charset="77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C630391-421A-9B40-BAED-9C4FC8724A9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09937" y="5782962"/>
            <a:ext cx="959573" cy="82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06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>
            <a:extLst>
              <a:ext uri="{FF2B5EF4-FFF2-40B4-BE49-F238E27FC236}">
                <a16:creationId xmlns:a16="http://schemas.microsoft.com/office/drawing/2014/main" id="{48122AC3-9E0C-3396-AE5B-6594DEC219D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2BF2ABB-64B1-5BF3-4CA0-9CAFC5E1BD6D}"/>
              </a:ext>
            </a:extLst>
          </p:cNvPr>
          <p:cNvSpPr txBox="1"/>
          <p:nvPr/>
        </p:nvSpPr>
        <p:spPr>
          <a:xfrm>
            <a:off x="0" y="564246"/>
            <a:ext cx="11946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0" b="1" dirty="0">
                <a:latin typeface="Montserrat" pitchFamily="2" charset="77"/>
              </a:rPr>
              <a:t>introduction</a:t>
            </a:r>
            <a:endParaRPr lang="fr-FR" sz="4000" b="1" dirty="0">
              <a:latin typeface="Montserrat" pitchFamily="2" charset="77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E980417-0209-48CD-EC66-290DBE6FFD0A}"/>
              </a:ext>
            </a:extLst>
          </p:cNvPr>
          <p:cNvSpPr txBox="1"/>
          <p:nvPr/>
        </p:nvSpPr>
        <p:spPr>
          <a:xfrm>
            <a:off x="3451999" y="2445603"/>
            <a:ext cx="8138639" cy="28007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600" dirty="0">
                <a:latin typeface="Montserrat"/>
                <a:cs typeface="Arial"/>
              </a:rPr>
              <a:t>Créée en 2023, cette charte graphique est destinée à toutes les parties prenantes impliquées dans la valorisation de l’appellation Crozes-Hermitage : le syndicat et ses fournisseurs mais aussi ses caves et ses maisons. </a:t>
            </a:r>
          </a:p>
          <a:p>
            <a:endParaRPr lang="fr-FR" sz="1600" dirty="0">
              <a:latin typeface="Montserrat"/>
              <a:cs typeface="Arial"/>
            </a:endParaRPr>
          </a:p>
          <a:p>
            <a:r>
              <a:rPr lang="fr-FR" sz="1600" dirty="0">
                <a:latin typeface="Montserrat"/>
                <a:cs typeface="Arial"/>
              </a:rPr>
              <a:t>Comme notre appellation, cette charte graphique constitue un bien collectif. Elle a ainsi été conçue pour être souple et facile à mettre en œuvre, de façon à conserver une cohérence dans notre communication collective.</a:t>
            </a:r>
          </a:p>
          <a:p>
            <a:endParaRPr lang="fr-FR" sz="1600" dirty="0">
              <a:latin typeface="Montserrat"/>
              <a:cs typeface="Arial"/>
            </a:endParaRPr>
          </a:p>
          <a:p>
            <a:r>
              <a:rPr lang="fr-FR" sz="1600" dirty="0">
                <a:latin typeface="Montserrat"/>
                <a:cs typeface="Arial"/>
              </a:rPr>
              <a:t>Les éléments contenus dans ce document visent donc à permettre son appropriation. Vous y trouverez ainsi des signes visuels (logo, monogramme, tampon, </a:t>
            </a:r>
            <a:r>
              <a:rPr lang="fr-FR" sz="1600" dirty="0" err="1">
                <a:latin typeface="Montserrat"/>
                <a:cs typeface="Arial"/>
              </a:rPr>
              <a:t>baseline</a:t>
            </a:r>
            <a:r>
              <a:rPr lang="fr-FR" sz="1600" dirty="0">
                <a:latin typeface="Montserrat"/>
                <a:cs typeface="Arial"/>
              </a:rPr>
              <a:t>), une typographie et une palette de couleurs.</a:t>
            </a:r>
            <a:endParaRPr lang="fr-FR" sz="1600" dirty="0">
              <a:latin typeface="Montserrat" pitchFamily="2" charset="77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EF353D9-AF5F-B9E1-CD3D-34032E6942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09937" y="5782962"/>
            <a:ext cx="959573" cy="82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655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>
            <a:extLst>
              <a:ext uri="{FF2B5EF4-FFF2-40B4-BE49-F238E27FC236}">
                <a16:creationId xmlns:a16="http://schemas.microsoft.com/office/drawing/2014/main" id="{48122AC3-9E0C-3396-AE5B-6594DEC219D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2BF2ABB-64B1-5BF3-4CA0-9CAFC5E1BD6D}"/>
              </a:ext>
            </a:extLst>
          </p:cNvPr>
          <p:cNvSpPr txBox="1"/>
          <p:nvPr/>
        </p:nvSpPr>
        <p:spPr>
          <a:xfrm>
            <a:off x="0" y="564246"/>
            <a:ext cx="11946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0" b="1" dirty="0">
                <a:latin typeface="Montserrat" pitchFamily="2" charset="77"/>
              </a:rPr>
              <a:t>logo</a:t>
            </a:r>
            <a:endParaRPr lang="fr-FR" sz="4000" b="1" dirty="0">
              <a:latin typeface="Montserrat" pitchFamily="2" charset="77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E980417-0209-48CD-EC66-290DBE6FFD0A}"/>
              </a:ext>
            </a:extLst>
          </p:cNvPr>
          <p:cNvSpPr txBox="1"/>
          <p:nvPr/>
        </p:nvSpPr>
        <p:spPr>
          <a:xfrm>
            <a:off x="5453793" y="5462757"/>
            <a:ext cx="6285125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600" dirty="0">
                <a:latin typeface="Montserrat"/>
                <a:cs typeface="Arial"/>
              </a:rPr>
              <a:t>Ce logo présente plusieurs variantes permettant de s’adapter et de s’intégrer à tous les usages et à tous les supports. La version centrée est toutefois à privilégier. Ce logo existe en noir et en blanc.</a:t>
            </a:r>
            <a:endParaRPr lang="fr-FR" sz="1600" dirty="0">
              <a:latin typeface="Montserrat" pitchFamily="2" charset="77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EF353D9-AF5F-B9E1-CD3D-34032E6942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09937" y="5782962"/>
            <a:ext cx="959573" cy="829706"/>
          </a:xfrm>
          <a:prstGeom prst="rect">
            <a:avLst/>
          </a:prstGeom>
        </p:spPr>
      </p:pic>
      <p:pic>
        <p:nvPicPr>
          <p:cNvPr id="9" name="Image 8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4643C34D-A7DE-3EE4-E20C-D8475E601E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1" y="871626"/>
            <a:ext cx="2730500" cy="774700"/>
          </a:xfrm>
          <a:prstGeom prst="rect">
            <a:avLst/>
          </a:prstGeom>
        </p:spPr>
      </p:pic>
      <p:pic>
        <p:nvPicPr>
          <p:cNvPr id="13" name="Image 12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47E74A73-E0BB-FD7B-2B91-1B419E5D56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7347" y="871626"/>
            <a:ext cx="2743200" cy="825500"/>
          </a:xfrm>
          <a:prstGeom prst="rect">
            <a:avLst/>
          </a:prstGeom>
        </p:spPr>
      </p:pic>
      <p:pic>
        <p:nvPicPr>
          <p:cNvPr id="15" name="Image 14" descr="Une image contenant Police, Graphique, texte, capture d’écran&#10;&#10;Description générée automatiquement">
            <a:extLst>
              <a:ext uri="{FF2B5EF4-FFF2-40B4-BE49-F238E27FC236}">
                <a16:creationId xmlns:a16="http://schemas.microsoft.com/office/drawing/2014/main" id="{03322D94-5295-C403-EC49-0A9B7E3D14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451" y="2965344"/>
            <a:ext cx="2730500" cy="7493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3FE1169A-261C-3862-13D4-5775044286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7347" y="2918083"/>
            <a:ext cx="7061200" cy="4826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7C90B30F-2449-5CB7-D1AA-EDAC60281CB4}"/>
              </a:ext>
            </a:extLst>
          </p:cNvPr>
          <p:cNvSpPr txBox="1"/>
          <p:nvPr/>
        </p:nvSpPr>
        <p:spPr>
          <a:xfrm>
            <a:off x="572874" y="3834789"/>
            <a:ext cx="1927654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1000" dirty="0">
                <a:latin typeface="Montserrat"/>
                <a:cs typeface="Arial"/>
              </a:rPr>
              <a:t>version centrée</a:t>
            </a:r>
            <a:endParaRPr lang="fr-FR" sz="1000" dirty="0">
              <a:latin typeface="Montserrat" pitchFamily="2" charset="77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AFAE8F2-3AB1-579E-F179-6ADBF82CAC40}"/>
              </a:ext>
            </a:extLst>
          </p:cNvPr>
          <p:cNvSpPr txBox="1"/>
          <p:nvPr/>
        </p:nvSpPr>
        <p:spPr>
          <a:xfrm>
            <a:off x="4979773" y="3795535"/>
            <a:ext cx="1927654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1000" dirty="0">
                <a:latin typeface="Montserrat"/>
                <a:cs typeface="Arial"/>
              </a:rPr>
              <a:t>version sur une ligne</a:t>
            </a:r>
            <a:endParaRPr lang="fr-FR" sz="1000" dirty="0">
              <a:latin typeface="Montserrat" pitchFamily="2" charset="77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2B724F5-59CF-AEAA-B94B-F32C301C58E6}"/>
              </a:ext>
            </a:extLst>
          </p:cNvPr>
          <p:cNvSpPr txBox="1"/>
          <p:nvPr/>
        </p:nvSpPr>
        <p:spPr>
          <a:xfrm>
            <a:off x="572874" y="1808075"/>
            <a:ext cx="1927654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1000" dirty="0">
                <a:latin typeface="Montserrat"/>
                <a:cs typeface="Arial"/>
              </a:rPr>
              <a:t>version ferrée à gauche</a:t>
            </a:r>
            <a:endParaRPr lang="fr-FR" sz="1000" dirty="0">
              <a:latin typeface="Montserrat" pitchFamily="2" charset="77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AE421F9-CF43-2DAC-8A30-BCD9FE1E5580}"/>
              </a:ext>
            </a:extLst>
          </p:cNvPr>
          <p:cNvSpPr txBox="1"/>
          <p:nvPr/>
        </p:nvSpPr>
        <p:spPr>
          <a:xfrm>
            <a:off x="4979773" y="1791068"/>
            <a:ext cx="1927654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1000" dirty="0">
                <a:latin typeface="Montserrat"/>
                <a:cs typeface="Arial"/>
              </a:rPr>
              <a:t>version ferrée à droite</a:t>
            </a:r>
            <a:endParaRPr lang="fr-FR" sz="1000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54625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>
            <a:extLst>
              <a:ext uri="{FF2B5EF4-FFF2-40B4-BE49-F238E27FC236}">
                <a16:creationId xmlns:a16="http://schemas.microsoft.com/office/drawing/2014/main" id="{48122AC3-9E0C-3396-AE5B-6594DEC219D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2BF2ABB-64B1-5BF3-4CA0-9CAFC5E1BD6D}"/>
              </a:ext>
            </a:extLst>
          </p:cNvPr>
          <p:cNvSpPr txBox="1"/>
          <p:nvPr/>
        </p:nvSpPr>
        <p:spPr>
          <a:xfrm>
            <a:off x="0" y="564246"/>
            <a:ext cx="11946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0" b="1" dirty="0">
                <a:latin typeface="Montserrat" pitchFamily="2" charset="77"/>
              </a:rPr>
              <a:t>monogramme</a:t>
            </a:r>
            <a:endParaRPr lang="fr-FR" sz="4000" b="1" dirty="0">
              <a:latin typeface="Montserrat" pitchFamily="2" charset="77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E980417-0209-48CD-EC66-290DBE6FFD0A}"/>
              </a:ext>
            </a:extLst>
          </p:cNvPr>
          <p:cNvSpPr txBox="1"/>
          <p:nvPr/>
        </p:nvSpPr>
        <p:spPr>
          <a:xfrm>
            <a:off x="5453793" y="5462757"/>
            <a:ext cx="6285125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600" dirty="0">
                <a:latin typeface="Montserrat"/>
                <a:cs typeface="Arial"/>
              </a:rPr>
              <a:t>Ce monogramme peut être utilisé à la place ou en complément du logo pour renforcer l’identité de marque en apportant de la distinction et de l’élégance à une mise en page. Il existe en trois couleurs : noir, rouge et blanc.</a:t>
            </a:r>
            <a:endParaRPr lang="fr-FR" sz="1600" dirty="0">
              <a:latin typeface="Montserrat" pitchFamily="2" charset="77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EF353D9-AF5F-B9E1-CD3D-34032E6942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09937" y="5782962"/>
            <a:ext cx="959573" cy="829706"/>
          </a:xfrm>
          <a:prstGeom prst="rect">
            <a:avLst/>
          </a:prstGeom>
        </p:spPr>
      </p:pic>
      <p:pic>
        <p:nvPicPr>
          <p:cNvPr id="4" name="Image 3" descr="Une image contenant symbole, Graphique, Police, noir&#10;&#10;Description générée automatiquement">
            <a:extLst>
              <a:ext uri="{FF2B5EF4-FFF2-40B4-BE49-F238E27FC236}">
                <a16:creationId xmlns:a16="http://schemas.microsoft.com/office/drawing/2014/main" id="{669C2522-1230-2EC2-F599-E8752ED7E1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3793" y="2034400"/>
            <a:ext cx="2540000" cy="2184400"/>
          </a:xfrm>
          <a:prstGeom prst="rect">
            <a:avLst/>
          </a:prstGeom>
        </p:spPr>
      </p:pic>
      <p:pic>
        <p:nvPicPr>
          <p:cNvPr id="10" name="Image 9" descr="Une image contenant symbole, Graphique, Police, logo&#10;&#10;Description générée automatiquement">
            <a:extLst>
              <a:ext uri="{FF2B5EF4-FFF2-40B4-BE49-F238E27FC236}">
                <a16:creationId xmlns:a16="http://schemas.microsoft.com/office/drawing/2014/main" id="{80AEAC5D-7BBA-9437-FD80-9D0382A22C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8697" y="2034400"/>
            <a:ext cx="2540000" cy="21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139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>
            <a:extLst>
              <a:ext uri="{FF2B5EF4-FFF2-40B4-BE49-F238E27FC236}">
                <a16:creationId xmlns:a16="http://schemas.microsoft.com/office/drawing/2014/main" id="{48122AC3-9E0C-3396-AE5B-6594DEC219D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2BF2ABB-64B1-5BF3-4CA0-9CAFC5E1BD6D}"/>
              </a:ext>
            </a:extLst>
          </p:cNvPr>
          <p:cNvSpPr txBox="1"/>
          <p:nvPr/>
        </p:nvSpPr>
        <p:spPr>
          <a:xfrm>
            <a:off x="0" y="564246"/>
            <a:ext cx="11946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0" b="1" dirty="0">
                <a:latin typeface="Montserrat" pitchFamily="2" charset="77"/>
              </a:rPr>
              <a:t>tampon</a:t>
            </a:r>
            <a:endParaRPr lang="fr-FR" sz="4000" b="1" dirty="0">
              <a:latin typeface="Montserrat" pitchFamily="2" charset="77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E980417-0209-48CD-EC66-290DBE6FFD0A}"/>
              </a:ext>
            </a:extLst>
          </p:cNvPr>
          <p:cNvSpPr txBox="1"/>
          <p:nvPr/>
        </p:nvSpPr>
        <p:spPr>
          <a:xfrm>
            <a:off x="5453793" y="5462757"/>
            <a:ext cx="6285125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600" dirty="0">
                <a:latin typeface="Montserrat"/>
                <a:cs typeface="Arial"/>
              </a:rPr>
              <a:t>Ce tampon permet d’agrémenter une composition en se superposant sur un texte, une photo ou un fond. Il existe en trois couleurs : noir, rouge et blanc.</a:t>
            </a:r>
            <a:endParaRPr lang="fr-FR" sz="1600" dirty="0">
              <a:latin typeface="Montserrat" pitchFamily="2" charset="77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EF353D9-AF5F-B9E1-CD3D-34032E6942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09937" y="5782962"/>
            <a:ext cx="959573" cy="82970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69C2522-1230-2EC2-F599-E8752ED7E15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631593" y="2034400"/>
            <a:ext cx="2184400" cy="21844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0AEAC5D-7BBA-9437-FD80-9D0382A22CE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066497" y="2034400"/>
            <a:ext cx="2184400" cy="21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693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>
            <a:extLst>
              <a:ext uri="{FF2B5EF4-FFF2-40B4-BE49-F238E27FC236}">
                <a16:creationId xmlns:a16="http://schemas.microsoft.com/office/drawing/2014/main" id="{48122AC3-9E0C-3396-AE5B-6594DEC219D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2BF2ABB-64B1-5BF3-4CA0-9CAFC5E1BD6D}"/>
              </a:ext>
            </a:extLst>
          </p:cNvPr>
          <p:cNvSpPr txBox="1"/>
          <p:nvPr/>
        </p:nvSpPr>
        <p:spPr>
          <a:xfrm>
            <a:off x="0" y="564246"/>
            <a:ext cx="11946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0" b="1" dirty="0" err="1">
                <a:latin typeface="Montserrat" pitchFamily="2" charset="77"/>
              </a:rPr>
              <a:t>baseline</a:t>
            </a:r>
            <a:endParaRPr lang="fr-FR" sz="4000" b="1" dirty="0">
              <a:latin typeface="Montserrat" pitchFamily="2" charset="77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E980417-0209-48CD-EC66-290DBE6FFD0A}"/>
              </a:ext>
            </a:extLst>
          </p:cNvPr>
          <p:cNvSpPr txBox="1"/>
          <p:nvPr/>
        </p:nvSpPr>
        <p:spPr>
          <a:xfrm>
            <a:off x="5453793" y="5462757"/>
            <a:ext cx="6285125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600" dirty="0">
                <a:latin typeface="Montserrat"/>
                <a:cs typeface="Arial"/>
              </a:rPr>
              <a:t>Cette </a:t>
            </a:r>
            <a:r>
              <a:rPr lang="fr-FR" sz="1600" dirty="0" err="1">
                <a:latin typeface="Montserrat"/>
                <a:cs typeface="Arial"/>
              </a:rPr>
              <a:t>baseline</a:t>
            </a:r>
            <a:r>
              <a:rPr lang="fr-FR" sz="1600" dirty="0">
                <a:latin typeface="Montserrat"/>
                <a:cs typeface="Arial"/>
              </a:rPr>
              <a:t> est indépendante du logo. En association, elle permet de  créer des mises en page élégantes, équilibrées et adaptées à l’espace.</a:t>
            </a:r>
            <a:endParaRPr lang="fr-FR" sz="1600" dirty="0">
              <a:latin typeface="Montserrat" pitchFamily="2" charset="77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EF353D9-AF5F-B9E1-CD3D-34032E6942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09937" y="5782962"/>
            <a:ext cx="959573" cy="82970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71A0869-E9F0-6BBF-C31A-E9E6C806C8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2403297"/>
            <a:ext cx="7772400" cy="87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004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>
            <a:extLst>
              <a:ext uri="{FF2B5EF4-FFF2-40B4-BE49-F238E27FC236}">
                <a16:creationId xmlns:a16="http://schemas.microsoft.com/office/drawing/2014/main" id="{48122AC3-9E0C-3396-AE5B-6594DEC219D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2BF2ABB-64B1-5BF3-4CA0-9CAFC5E1BD6D}"/>
              </a:ext>
            </a:extLst>
          </p:cNvPr>
          <p:cNvSpPr txBox="1"/>
          <p:nvPr/>
        </p:nvSpPr>
        <p:spPr>
          <a:xfrm>
            <a:off x="0" y="564246"/>
            <a:ext cx="11946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0" b="1" dirty="0">
                <a:latin typeface="Montserrat" pitchFamily="2" charset="77"/>
              </a:rPr>
              <a:t>typographie</a:t>
            </a:r>
            <a:endParaRPr lang="fr-FR" sz="4000" b="1" dirty="0">
              <a:latin typeface="Montserrat" pitchFamily="2" charset="77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E980417-0209-48CD-EC66-290DBE6FFD0A}"/>
              </a:ext>
            </a:extLst>
          </p:cNvPr>
          <p:cNvSpPr txBox="1"/>
          <p:nvPr/>
        </p:nvSpPr>
        <p:spPr>
          <a:xfrm>
            <a:off x="5453793" y="5462757"/>
            <a:ext cx="6285125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600" dirty="0">
                <a:latin typeface="Montserrat"/>
                <a:cs typeface="Arial"/>
              </a:rPr>
              <a:t>Montserrat est une police en open source. Téléchargez-la gratuitement à partir de Google Fonts : </a:t>
            </a:r>
          </a:p>
          <a:p>
            <a:endParaRPr lang="fr-FR" sz="1600" dirty="0">
              <a:latin typeface="Montserrat"/>
              <a:cs typeface="Arial"/>
            </a:endParaRPr>
          </a:p>
          <a:p>
            <a:r>
              <a:rPr lang="fr-FR" sz="1600" dirty="0">
                <a:latin typeface="Montserrat"/>
                <a:cs typeface="Arial"/>
              </a:rPr>
              <a:t>https://</a:t>
            </a:r>
            <a:r>
              <a:rPr lang="fr-FR" sz="1600" dirty="0" err="1">
                <a:latin typeface="Montserrat"/>
                <a:cs typeface="Arial"/>
              </a:rPr>
              <a:t>fonts.google.com</a:t>
            </a:r>
            <a:r>
              <a:rPr lang="fr-FR" sz="1600" dirty="0">
                <a:latin typeface="Montserrat"/>
                <a:cs typeface="Arial"/>
              </a:rPr>
              <a:t>/</a:t>
            </a:r>
            <a:r>
              <a:rPr lang="fr-FR" sz="1600" dirty="0" err="1">
                <a:latin typeface="Montserrat"/>
                <a:cs typeface="Arial"/>
              </a:rPr>
              <a:t>specimen</a:t>
            </a:r>
            <a:r>
              <a:rPr lang="fr-FR" sz="1600" dirty="0">
                <a:latin typeface="Montserrat"/>
                <a:cs typeface="Arial"/>
              </a:rPr>
              <a:t>/Montserrat</a:t>
            </a:r>
            <a:endParaRPr lang="fr-FR" sz="1600" dirty="0">
              <a:latin typeface="Montserrat" pitchFamily="2" charset="77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EF353D9-AF5F-B9E1-CD3D-34032E6942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09937" y="5782962"/>
            <a:ext cx="959573" cy="82970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9542D3B6-1E83-08F4-0411-AB6FBA77417C}"/>
              </a:ext>
            </a:extLst>
          </p:cNvPr>
          <p:cNvSpPr txBox="1"/>
          <p:nvPr/>
        </p:nvSpPr>
        <p:spPr>
          <a:xfrm>
            <a:off x="1808206" y="753776"/>
            <a:ext cx="444019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effectLst/>
                <a:latin typeface="Montserrat Light" pitchFamily="2" charset="77"/>
              </a:rPr>
              <a:t>MONTSERRAT LIGHT</a:t>
            </a:r>
          </a:p>
          <a:p>
            <a:r>
              <a:rPr lang="fr-FR" sz="1200" dirty="0" err="1">
                <a:effectLst/>
                <a:latin typeface="Montserrat Light" pitchFamily="2" charset="77"/>
              </a:rPr>
              <a:t>aåbcçd∂eéfƒghiîjklm</a:t>
            </a:r>
            <a:r>
              <a:rPr lang="el-GR" sz="1200" dirty="0">
                <a:effectLst/>
                <a:latin typeface="Montserrat Light" pitchFamily="2" charset="77"/>
              </a:rPr>
              <a:t>μ</a:t>
            </a:r>
            <a:r>
              <a:rPr lang="fr-FR" sz="1200" dirty="0" err="1">
                <a:effectLst/>
                <a:latin typeface="Montserrat Light" pitchFamily="2" charset="77"/>
              </a:rPr>
              <a:t>nñoøpqoerstuüvwxyz</a:t>
            </a:r>
            <a:r>
              <a:rPr lang="fr-FR" sz="1200" dirty="0">
                <a:effectLst/>
                <a:latin typeface="Montserrat Light" pitchFamily="2" charset="77"/>
              </a:rPr>
              <a:t> AÅÂBCÇDEFGHIÍJKLMNOØÓÔÒPQRSTUVWXYZ 0123456789º(.,’”-;:)!?&amp;©˙˚</a:t>
            </a:r>
            <a:r>
              <a:rPr lang="el-GR" sz="1200" dirty="0">
                <a:effectLst/>
                <a:latin typeface="Montserrat Light" pitchFamily="2" charset="77"/>
              </a:rPr>
              <a:t>π®†≈◊™£¢∞§•</a:t>
            </a:r>
            <a:r>
              <a:rPr lang="fr-FR" sz="1200" dirty="0">
                <a:effectLst/>
                <a:latin typeface="Montserrat Light" pitchFamily="2" charset="77"/>
              </a:rPr>
              <a:t>ªº</a:t>
            </a:r>
          </a:p>
          <a:p>
            <a:endParaRPr lang="fr-FR" sz="1200" dirty="0">
              <a:effectLst/>
              <a:latin typeface="Montserrat" pitchFamily="2" charset="77"/>
            </a:endParaRPr>
          </a:p>
          <a:p>
            <a:r>
              <a:rPr lang="fr-FR" sz="1200" dirty="0">
                <a:effectLst/>
                <a:latin typeface="Montserrat" pitchFamily="2" charset="77"/>
              </a:rPr>
              <a:t>MONTSERRAT REGULAR</a:t>
            </a:r>
          </a:p>
          <a:p>
            <a:r>
              <a:rPr lang="fr-FR" sz="1200" dirty="0" err="1">
                <a:effectLst/>
                <a:latin typeface="Montserrat" pitchFamily="2" charset="77"/>
              </a:rPr>
              <a:t>aåbcçd∂eéfƒghiîjklm</a:t>
            </a:r>
            <a:r>
              <a:rPr lang="el-GR" sz="1200" dirty="0">
                <a:effectLst/>
                <a:latin typeface="Montserrat" pitchFamily="2" charset="77"/>
              </a:rPr>
              <a:t>μ</a:t>
            </a:r>
            <a:r>
              <a:rPr lang="fr-FR" sz="1200" dirty="0" err="1">
                <a:effectLst/>
                <a:latin typeface="Montserrat" pitchFamily="2" charset="77"/>
              </a:rPr>
              <a:t>nñoøpqoerstuüvwxyz</a:t>
            </a:r>
            <a:r>
              <a:rPr lang="fr-FR" sz="1200" dirty="0">
                <a:effectLst/>
                <a:latin typeface="Montserrat" pitchFamily="2" charset="77"/>
              </a:rPr>
              <a:t> AÅÂBCÇDEFGHIÍJKLMNOØÓÔÒPQRSTUVWXYZ 0123456789º(.,’”-;:)!?&amp;©˙˚</a:t>
            </a:r>
            <a:r>
              <a:rPr lang="el-GR" sz="1200" dirty="0">
                <a:effectLst/>
                <a:latin typeface="Montserrat" pitchFamily="2" charset="77"/>
              </a:rPr>
              <a:t>π®†≈◊™£¢∞§•</a:t>
            </a:r>
            <a:r>
              <a:rPr lang="fr-FR" sz="1200" dirty="0">
                <a:effectLst/>
                <a:latin typeface="Montserrat" pitchFamily="2" charset="77"/>
              </a:rPr>
              <a:t>ªº</a:t>
            </a:r>
          </a:p>
          <a:p>
            <a:endParaRPr lang="fr-FR" sz="1200" i="1" dirty="0">
              <a:effectLst/>
              <a:latin typeface="Montserrat" pitchFamily="2" charset="77"/>
            </a:endParaRPr>
          </a:p>
          <a:p>
            <a:r>
              <a:rPr lang="fr-FR" sz="1200" i="1" dirty="0">
                <a:effectLst/>
                <a:latin typeface="Montserrat" pitchFamily="2" charset="77"/>
              </a:rPr>
              <a:t>MONTSERRAT ITALIC</a:t>
            </a:r>
            <a:endParaRPr lang="fr-FR" sz="1200" dirty="0">
              <a:effectLst/>
              <a:latin typeface="Montserrat" pitchFamily="2" charset="77"/>
            </a:endParaRPr>
          </a:p>
          <a:p>
            <a:r>
              <a:rPr lang="fr-FR" sz="1200" i="1" dirty="0" err="1">
                <a:effectLst/>
                <a:latin typeface="Montserrat" pitchFamily="2" charset="77"/>
              </a:rPr>
              <a:t>aåbcçd∂eéfƒghiîjklm</a:t>
            </a:r>
            <a:r>
              <a:rPr lang="el-GR" sz="1200" i="1" dirty="0">
                <a:effectLst/>
                <a:latin typeface="Montserrat" pitchFamily="2" charset="77"/>
              </a:rPr>
              <a:t>μ</a:t>
            </a:r>
            <a:r>
              <a:rPr lang="fr-FR" sz="1200" i="1" dirty="0" err="1">
                <a:effectLst/>
                <a:latin typeface="Montserrat" pitchFamily="2" charset="77"/>
              </a:rPr>
              <a:t>nñoøpqoerstuüvwxyz</a:t>
            </a:r>
            <a:r>
              <a:rPr lang="fr-FR" sz="1200" i="1" dirty="0">
                <a:effectLst/>
                <a:latin typeface="Montserrat" pitchFamily="2" charset="77"/>
              </a:rPr>
              <a:t> AÅÂBCÇDEFGHIÍJKLMNOØÓÔÒPQRSTUVWXYZ 0123456789º(.,’”-;:)!?&amp;©˙˚</a:t>
            </a:r>
            <a:r>
              <a:rPr lang="el-GR" sz="1200" i="1" dirty="0">
                <a:effectLst/>
                <a:latin typeface="Montserrat" pitchFamily="2" charset="77"/>
              </a:rPr>
              <a:t>π®†≈◊™£¢∞§•</a:t>
            </a:r>
            <a:r>
              <a:rPr lang="fr-FR" sz="1200" i="1" dirty="0">
                <a:effectLst/>
                <a:latin typeface="Montserrat" pitchFamily="2" charset="77"/>
              </a:rPr>
              <a:t>ªº</a:t>
            </a:r>
            <a:endParaRPr lang="fr-FR" sz="1200" dirty="0">
              <a:effectLst/>
              <a:latin typeface="Montserrat" pitchFamily="2" charset="77"/>
            </a:endParaRPr>
          </a:p>
          <a:p>
            <a:endParaRPr lang="fr-FR" sz="1200" b="1" dirty="0">
              <a:effectLst/>
              <a:latin typeface="Montserrat" pitchFamily="2" charset="77"/>
            </a:endParaRPr>
          </a:p>
          <a:p>
            <a:r>
              <a:rPr lang="fr-FR" sz="1200" b="1" dirty="0">
                <a:effectLst/>
                <a:latin typeface="Montserrat" pitchFamily="2" charset="77"/>
              </a:rPr>
              <a:t>MONTSERRAT BOLD</a:t>
            </a:r>
            <a:endParaRPr lang="fr-FR" sz="1200" dirty="0">
              <a:effectLst/>
              <a:latin typeface="Montserrat" pitchFamily="2" charset="77"/>
            </a:endParaRPr>
          </a:p>
          <a:p>
            <a:r>
              <a:rPr lang="fr-FR" sz="1200" b="1" dirty="0" err="1">
                <a:effectLst/>
                <a:latin typeface="Montserrat" pitchFamily="2" charset="77"/>
              </a:rPr>
              <a:t>aåbcçd∂eéfƒghiîjklm</a:t>
            </a:r>
            <a:r>
              <a:rPr lang="el-GR" sz="1200" b="1" dirty="0">
                <a:effectLst/>
                <a:latin typeface="Montserrat" pitchFamily="2" charset="77"/>
              </a:rPr>
              <a:t>μ</a:t>
            </a:r>
            <a:r>
              <a:rPr lang="fr-FR" sz="1200" b="1" dirty="0" err="1">
                <a:effectLst/>
                <a:latin typeface="Montserrat" pitchFamily="2" charset="77"/>
              </a:rPr>
              <a:t>nñoøpqoerstuüvwxyz</a:t>
            </a:r>
            <a:r>
              <a:rPr lang="fr-FR" sz="1200" b="1" dirty="0">
                <a:effectLst/>
                <a:latin typeface="Montserrat" pitchFamily="2" charset="77"/>
              </a:rPr>
              <a:t> AÅÂBCÇDEFGHIÍJKLMNOØÓÔÒPQRSTUVWXYZ 0123456789º(.,’”-;:)!?&amp;©˙˚</a:t>
            </a:r>
            <a:r>
              <a:rPr lang="el-GR" sz="1200" b="1" dirty="0">
                <a:effectLst/>
                <a:latin typeface="Montserrat" pitchFamily="2" charset="77"/>
              </a:rPr>
              <a:t>π®†≈◊™£¢∞§•</a:t>
            </a:r>
            <a:r>
              <a:rPr lang="fr-FR" sz="1200" b="1" dirty="0">
                <a:effectLst/>
                <a:latin typeface="Montserrat" pitchFamily="2" charset="77"/>
              </a:rPr>
              <a:t>ªº</a:t>
            </a:r>
            <a:endParaRPr lang="fr-FR" sz="1200" dirty="0">
              <a:effectLst/>
              <a:latin typeface="Montserrat" pitchFamily="2" charset="77"/>
            </a:endParaRPr>
          </a:p>
          <a:p>
            <a:endParaRPr lang="fr-FR" sz="1200" b="1" i="1" dirty="0">
              <a:effectLst/>
              <a:latin typeface="Montserrat" pitchFamily="2" charset="77"/>
            </a:endParaRPr>
          </a:p>
          <a:p>
            <a:r>
              <a:rPr lang="fr-FR" sz="1200" b="1" i="1" dirty="0">
                <a:effectLst/>
                <a:latin typeface="Montserrat" pitchFamily="2" charset="77"/>
              </a:rPr>
              <a:t>MONTSERRAT BOLDITALIC</a:t>
            </a:r>
            <a:endParaRPr lang="fr-FR" sz="1200" dirty="0">
              <a:effectLst/>
              <a:latin typeface="Montserrat" pitchFamily="2" charset="77"/>
            </a:endParaRPr>
          </a:p>
          <a:p>
            <a:r>
              <a:rPr lang="fr-FR" sz="1200" b="1" i="1" dirty="0" err="1">
                <a:effectLst/>
                <a:latin typeface="Montserrat" pitchFamily="2" charset="77"/>
              </a:rPr>
              <a:t>aåbcçd∂eéfƒghiîjklm</a:t>
            </a:r>
            <a:r>
              <a:rPr lang="el-GR" sz="1200" b="1" i="1" dirty="0">
                <a:effectLst/>
                <a:latin typeface="Montserrat" pitchFamily="2" charset="77"/>
              </a:rPr>
              <a:t>μ</a:t>
            </a:r>
            <a:r>
              <a:rPr lang="fr-FR" sz="1200" b="1" i="1" dirty="0" err="1">
                <a:effectLst/>
                <a:latin typeface="Montserrat" pitchFamily="2" charset="77"/>
              </a:rPr>
              <a:t>nñoøpqoerstuüvwxyz</a:t>
            </a:r>
            <a:r>
              <a:rPr lang="fr-FR" sz="1200" b="1" i="1" dirty="0">
                <a:effectLst/>
                <a:latin typeface="Montserrat" pitchFamily="2" charset="77"/>
              </a:rPr>
              <a:t> AÅÂBCÇDEFGHIÍJKLMNOØÓÔÒPQRSTUVWXYZ 0123456789º(.,’”-;:)!?&amp;©˙˚</a:t>
            </a:r>
            <a:r>
              <a:rPr lang="el-GR" sz="1200" b="1" i="1" dirty="0">
                <a:effectLst/>
                <a:latin typeface="Montserrat" pitchFamily="2" charset="77"/>
              </a:rPr>
              <a:t>π®†≈◊™£¢∞§•</a:t>
            </a:r>
            <a:r>
              <a:rPr lang="fr-FR" sz="1200" b="1" i="1" dirty="0">
                <a:effectLst/>
                <a:latin typeface="Montserrat" pitchFamily="2" charset="77"/>
              </a:rPr>
              <a:t>ªº</a:t>
            </a:r>
            <a:endParaRPr lang="fr-FR" sz="1200" dirty="0">
              <a:effectLst/>
              <a:latin typeface="Montserrat" pitchFamily="2" charset="77"/>
            </a:endParaRPr>
          </a:p>
          <a:p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423998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>
            <a:extLst>
              <a:ext uri="{FF2B5EF4-FFF2-40B4-BE49-F238E27FC236}">
                <a16:creationId xmlns:a16="http://schemas.microsoft.com/office/drawing/2014/main" id="{48122AC3-9E0C-3396-AE5B-6594DEC219D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2BF2ABB-64B1-5BF3-4CA0-9CAFC5E1BD6D}"/>
              </a:ext>
            </a:extLst>
          </p:cNvPr>
          <p:cNvSpPr txBox="1"/>
          <p:nvPr/>
        </p:nvSpPr>
        <p:spPr>
          <a:xfrm>
            <a:off x="0" y="564246"/>
            <a:ext cx="11946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4000" b="1" dirty="0">
                <a:latin typeface="Montserrat" pitchFamily="2" charset="77"/>
              </a:rPr>
              <a:t>(mise en situation)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EF353D9-AF5F-B9E1-CD3D-34032E6942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09937" y="5782962"/>
            <a:ext cx="959573" cy="829706"/>
          </a:xfrm>
          <a:prstGeom prst="rect">
            <a:avLst/>
          </a:prstGeom>
        </p:spPr>
      </p:pic>
      <p:pic>
        <p:nvPicPr>
          <p:cNvPr id="8" name="Image 7" descr="Une image contenant texte, livre, conception, Impression&#10;&#10;Description générée automatiquement">
            <a:extLst>
              <a:ext uri="{FF2B5EF4-FFF2-40B4-BE49-F238E27FC236}">
                <a16:creationId xmlns:a16="http://schemas.microsoft.com/office/drawing/2014/main" id="{F9BE9D1A-4A65-7744-86FB-6ACDB64C9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9663" y="1579909"/>
            <a:ext cx="7772400" cy="5086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516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>
            <a:extLst>
              <a:ext uri="{FF2B5EF4-FFF2-40B4-BE49-F238E27FC236}">
                <a16:creationId xmlns:a16="http://schemas.microsoft.com/office/drawing/2014/main" id="{48122AC3-9E0C-3396-AE5B-6594DEC219D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2BF2ABB-64B1-5BF3-4CA0-9CAFC5E1BD6D}"/>
              </a:ext>
            </a:extLst>
          </p:cNvPr>
          <p:cNvSpPr txBox="1"/>
          <p:nvPr/>
        </p:nvSpPr>
        <p:spPr>
          <a:xfrm>
            <a:off x="0" y="564246"/>
            <a:ext cx="11946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0" b="1" dirty="0">
                <a:latin typeface="Montserrat" pitchFamily="2" charset="77"/>
              </a:rPr>
              <a:t>couleurs</a:t>
            </a:r>
            <a:endParaRPr lang="fr-FR" sz="4000" b="1" dirty="0">
              <a:latin typeface="Montserrat" pitchFamily="2" charset="77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EF353D9-AF5F-B9E1-CD3D-34032E6942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09937" y="5782962"/>
            <a:ext cx="959573" cy="82970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3101257-BFF0-D148-9BAF-5897939880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822450"/>
            <a:ext cx="11596816" cy="317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2509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4699f56-d5d4-48a4-8fc7-5948f7b46537">
      <Terms xmlns="http://schemas.microsoft.com/office/infopath/2007/PartnerControls"/>
    </lcf76f155ced4ddcb4097134ff3c332f>
    <TaxCatchAll xmlns="7baa52e3-36be-4d6b-9a9e-b1c8a6ad7e61" xsi:nil="true"/>
    <SharedWithUsers xmlns="7baa52e3-36be-4d6b-9a9e-b1c8a6ad7e61">
      <UserInfo>
        <DisplayName>Paola Pano</DisplayName>
        <AccountId>15371</AccountId>
        <AccountType/>
      </UserInfo>
      <UserInfo>
        <DisplayName>Amélie Bluma</DisplayName>
        <AccountId>32</AccountId>
        <AccountType/>
      </UserInfo>
      <UserInfo>
        <DisplayName>Mathieu Bouchard</DisplayName>
        <AccountId>31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90D6F8D20D2F40888BD351A12260E4" ma:contentTypeVersion="18" ma:contentTypeDescription="Crée un document." ma:contentTypeScope="" ma:versionID="8610de8998975fd1a4fb8b5eccb9ea5f">
  <xsd:schema xmlns:xsd="http://www.w3.org/2001/XMLSchema" xmlns:xs="http://www.w3.org/2001/XMLSchema" xmlns:p="http://schemas.microsoft.com/office/2006/metadata/properties" xmlns:ns2="e4699f56-d5d4-48a4-8fc7-5948f7b46537" xmlns:ns3="7baa52e3-36be-4d6b-9a9e-b1c8a6ad7e61" targetNamespace="http://schemas.microsoft.com/office/2006/metadata/properties" ma:root="true" ma:fieldsID="86ede7c8e3bce373830fabaf7a7a5d39" ns2:_="" ns3:_="">
    <xsd:import namespace="e4699f56-d5d4-48a4-8fc7-5948f7b46537"/>
    <xsd:import namespace="7baa52e3-36be-4d6b-9a9e-b1c8a6ad7e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699f56-d5d4-48a4-8fc7-5948f7b465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94f34a7b-fc23-4ee2-9d43-e16fb733c8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aa52e3-36be-4d6b-9a9e-b1c8a6ad7e6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09f55fb-1694-4413-ac7c-2b4ce30bff3b}" ma:internalName="TaxCatchAll" ma:showField="CatchAllData" ma:web="7baa52e3-36be-4d6b-9a9e-b1c8a6ad7e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33D695-444B-4BDE-8177-4266E07033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64433B-5339-480B-B00F-D843F500320A}">
  <ds:schemaRefs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e4699f56-d5d4-48a4-8fc7-5948f7b46537"/>
    <ds:schemaRef ds:uri="7baa52e3-36be-4d6b-9a9e-b1c8a6ad7e61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306B503-FDED-42CB-8493-596A7FF4443A}">
  <ds:schemaRefs>
    <ds:schemaRef ds:uri="7baa52e3-36be-4d6b-9a9e-b1c8a6ad7e61"/>
    <ds:schemaRef ds:uri="e4699f56-d5d4-48a4-8fc7-5948f7b4653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3531</TotalTime>
  <Words>455</Words>
  <Application>Microsoft Macintosh PowerPoint</Application>
  <PresentationFormat>Grand écran</PresentationFormat>
  <Paragraphs>49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Montserrat</vt:lpstr>
      <vt:lpstr>Montserrat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Mathieu Bouchard</dc:creator>
  <cp:lastModifiedBy>Mathieu Bouchard</cp:lastModifiedBy>
  <cp:revision>124</cp:revision>
  <dcterms:created xsi:type="dcterms:W3CDTF">2023-10-11T07:48:31Z</dcterms:created>
  <dcterms:modified xsi:type="dcterms:W3CDTF">2024-04-16T16:09:14Z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0x010100BD90D6F8D20D2F40888BD351A12260E4</vt:lpwstr>
  </property>
  <property fmtid="{D5CDD505-2E9C-101B-9397-08002B2CF9AE}" pid="3" name="MediaServiceImageTags">
    <vt:lpwstr/>
  </property>
</Properties>
</file>